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60" r:id="rId5"/>
    <p:sldId id="259" r:id="rId6"/>
    <p:sldId id="261" r:id="rId7"/>
    <p:sldId id="262" r:id="rId8"/>
    <p:sldId id="273" r:id="rId9"/>
    <p:sldId id="269" r:id="rId10"/>
    <p:sldId id="275" r:id="rId11"/>
    <p:sldId id="274" r:id="rId12"/>
    <p:sldId id="272" r:id="rId13"/>
    <p:sldId id="264" r:id="rId14"/>
    <p:sldId id="265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EE60C-A5ED-4FA8-83F2-4F313528045C}" v="285" dt="2022-06-07T00:48:40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E2103-DF7D-4D3A-3ED8-A18FCFD56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E16C96-9BCB-DD1E-8AEC-10A7C5AE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533CCC-3C6D-E47A-4D38-21032434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2F3719-540C-E41C-A387-811C845A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53E7E-8F58-09DD-60E8-3C66708E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77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C6C9F-8AF2-08CF-2FCC-139EB82D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C5DA1D-F221-F0EE-C574-3B614F2B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513347-CF27-2419-4F14-609B3F90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721D98-E2BD-E4E6-7A47-E2400A99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842416-3D06-7131-BF7D-D740A17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0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7B1D66-139B-12E6-9A49-DF7D2D422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3CC6D0-20FC-9721-ED9A-7D08DC0B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325FCC-FBB3-7D0B-0DE5-0F3BA221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57A73B-4765-E859-77AF-F886B9EC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593093-ED14-B94F-B67E-9FB5D1BC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3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9BDB2-1733-C0B0-36A2-F034E5CB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77343-1DEB-CEC2-8359-788E2B87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573B04-1717-DD81-FA7F-A0F8A6F7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941272-A849-2FBD-BFF4-B3C85D67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94EB69-45F6-FA44-251A-84DC4F52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72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6BA25-59B8-E4F4-20BC-678A4DE0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60E9CB-5AF8-B0E8-0EE0-BDD343BE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01D20B-26C7-41EC-E231-23AE9E5A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954650-60E0-87E3-7D4C-09CD3A38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D36EE7-76A0-C2A3-4C72-B2969FF9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1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8063A-D395-8DA9-98A3-DBA2FB7F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742FB0-8302-BFFC-22CF-3AEC071CB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C3AF70-D710-76CA-E3CD-57FD14C4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15173-CE8D-F17A-57F9-642AB344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A0B49D-1D1E-3CD2-BD9B-539E52BD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6DD809-75DC-0A97-427F-18EDFC0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04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FC9E6-0823-3233-3DEF-B659929D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41817-690B-ECF5-85FD-51BF2F75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369F71-D66A-3509-C3FA-321BA641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03B096-637B-C30F-DD01-7384197F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75944A-D45F-6372-A5ED-37E1E5EBA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DED2632-69CE-C354-E635-2C502D2B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346D885-678E-A829-3A0C-D27E6B69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E096504-1BE3-B0BE-F8B0-C091BBF8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3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E9AB1-F51C-C0F7-1E7E-6B3A786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C180E5-0E0B-4BCA-8D7C-A58F1E3B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46AFE4-07DF-3DF2-B9B9-43A15F62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A9358F-7E41-563B-90D0-F8148306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8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234D620-0455-0A96-62BA-AB689B9F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7CE400-CCCA-2910-0359-44F2C215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34AA34-A88C-DE96-5B69-CDFBDA8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60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F9277-6324-CD89-02FF-2F0A251F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2FB47E-7785-9FC2-EA96-17498CB5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7FE6DC-6C28-89DE-DEEB-5068A22EB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30BA78-7C59-8DB4-687D-AD04A40D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AFB504-D0B9-7708-EAAC-AE4F8066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9AF85-8C97-68AD-B9D3-951EC45E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9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08B0D-9A0B-DC85-39ED-335EA40F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00F849-7477-B010-F8CD-EDBCD0A44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B36573-59CF-3D0A-8701-ED6BFD00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30305C-CB00-5AA5-A3FC-3A6035D0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843E14-4D9A-7529-42CB-70BAD922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A09057-6F8E-919D-1653-D43BD26F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7708636-2A35-A116-0982-F676D05E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E08732-E7CD-1127-41D5-40CE4973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879A35-6E6B-2BD4-B667-C8DDED099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84A5F8-30D5-CDE9-0CF3-CF349221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34236A-E327-9E11-DE09-5225EB95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0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iampiero.porfiri@mail.polimi.it?subject=Blood%20vessels%20present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800/1*u3SAkFbIQHBC8hSifHUMeA.jpeg" TargetMode="External"/><Relationship Id="rId2" Type="http://schemas.openxmlformats.org/officeDocument/2006/relationships/hyperlink" Target="https://miro.medium.com/max/1038/1*4_jr47zotDptNG0Qyg7WS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3/34/Example_of_adaptive_thresholding.png/800px-Example_of_adaptive_thresholdi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7D0F5B-9250-0E46-E8A1-EFEB54C35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35" y="1731673"/>
            <a:ext cx="10931929" cy="1655762"/>
          </a:xfrm>
        </p:spPr>
        <p:txBody>
          <a:bodyPr>
            <a:no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Vessel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segmentation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computed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scans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lungs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29B20BB-A4B1-813E-BB08-6C885384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257"/>
            <a:ext cx="9144000" cy="1293307"/>
          </a:xfrm>
        </p:spPr>
        <p:txBody>
          <a:bodyPr/>
          <a:lstStyle/>
          <a:p>
            <a:r>
              <a:rPr lang="it-IT" dirty="0" err="1"/>
              <a:t>Polytechnic</a:t>
            </a:r>
            <a:r>
              <a:rPr lang="it-IT" dirty="0"/>
              <a:t> of Milan – 6th of June 2022</a:t>
            </a:r>
          </a:p>
          <a:p>
            <a:r>
              <a:rPr lang="it-IT" dirty="0"/>
              <a:t>Giampiero Porfiri</a:t>
            </a:r>
          </a:p>
          <a:p>
            <a:r>
              <a:rPr lang="it-IT" sz="2000" dirty="0">
                <a:solidFill>
                  <a:schemeClr val="accent1"/>
                </a:solidFill>
                <a:hlinkClick r:id="rId2"/>
              </a:rPr>
              <a:t>giampiero.porfiri@mail.polimi.it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EBAE06-3912-6ED9-0602-01E3C983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03" y="4292660"/>
            <a:ext cx="3120097" cy="22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vanced projects in computing systems - NECSTLab">
            <a:extLst>
              <a:ext uri="{FF2B5EF4-FFF2-40B4-BE49-F238E27FC236}">
                <a16:creationId xmlns:a16="http://schemas.microsoft.com/office/drawing/2014/main" id="{B3600B67-C0C6-1D4D-6F4F-03E633CA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84013"/>
            <a:ext cx="3851564" cy="19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ottotitolo 4">
            <a:extLst>
              <a:ext uri="{FF2B5EF4-FFF2-40B4-BE49-F238E27FC236}">
                <a16:creationId xmlns:a16="http://schemas.microsoft.com/office/drawing/2014/main" id="{75E2265A-F201-332E-6807-0E9F1357F49D}"/>
              </a:ext>
            </a:extLst>
          </p:cNvPr>
          <p:cNvSpPr txBox="1">
            <a:spLocks/>
          </p:cNvSpPr>
          <p:nvPr/>
        </p:nvSpPr>
        <p:spPr>
          <a:xfrm>
            <a:off x="3979718" y="3530144"/>
            <a:ext cx="4232562" cy="495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NL1 </a:t>
            </a:r>
            <a:r>
              <a:rPr lang="it-IT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research</a:t>
            </a:r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 project</a:t>
            </a:r>
            <a:endParaRPr lang="it-IT" sz="30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9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10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654C6BF-FB94-C94D-D1DF-422B679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/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|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blipFill>
                <a:blip r:embed="rId2"/>
                <a:stretch>
                  <a:fillRect l="-475" t="-2174" r="-760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/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B7CF664-E023-2FA0-3D23-5F16D11D279C}"/>
              </a:ext>
            </a:extLst>
          </p:cNvPr>
          <p:cNvSpPr txBox="1">
            <a:spLocks/>
          </p:cNvSpPr>
          <p:nvPr/>
        </p:nvSpPr>
        <p:spPr>
          <a:xfrm>
            <a:off x="838199" y="2135767"/>
            <a:ext cx="10515600" cy="233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It is based on finding the optimal threshold value which maximizes the weighted inter-class variance (and minimizes the intra-class variance).</a:t>
            </a:r>
          </a:p>
          <a:p>
            <a:pPr marL="0" indent="0">
              <a:buNone/>
            </a:pPr>
            <a:endParaRPr lang="en-US" dirty="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weights are the uniform probabilities of the two classes separated by a threshold t.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454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4E9614-9173-ED23-2B6C-CB277C79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21" y="2143412"/>
            <a:ext cx="6147956" cy="4610968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58EC7-E3DB-E55E-B1D8-4CDE86906FF5}"/>
              </a:ext>
            </a:extLst>
          </p:cNvPr>
          <p:cNvSpPr txBox="1">
            <a:spLocks/>
          </p:cNvSpPr>
          <p:nvPr/>
        </p:nvSpPr>
        <p:spPr>
          <a:xfrm>
            <a:off x="271891" y="2247031"/>
            <a:ext cx="2750130" cy="1181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value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chosen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75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Postprocessing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final step is to fill empty holes with a maximum of a four-pixel gap in pursuance of enlarging the output.</a:t>
            </a:r>
            <a:endParaRPr lang="it-IT" dirty="0">
              <a:ea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5" y="5749636"/>
            <a:ext cx="852055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12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CB39DE39-7E02-6924-75E3-985C85096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55400"/>
              </p:ext>
            </p:extLst>
          </p:nvPr>
        </p:nvGraphicFramePr>
        <p:xfrm>
          <a:off x="4799516" y="3345870"/>
          <a:ext cx="2592966" cy="2582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4857840" imgH="4838760" progId="Paint.Picture">
                  <p:embed/>
                </p:oleObj>
              </mc:Choice>
              <mc:Fallback>
                <p:oleObj name="Immagine bitmap" r:id="rId2" imgW="4857840" imgH="48387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CB39DE39-7E02-6924-75E3-985C85096F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99516" y="3345870"/>
                        <a:ext cx="2592966" cy="2582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D37834A-DF84-9B12-5DC0-4A7657CCADB6}"/>
              </a:ext>
            </a:extLst>
          </p:cNvPr>
          <p:cNvSpPr txBox="1">
            <a:spLocks/>
          </p:cNvSpPr>
          <p:nvPr/>
        </p:nvSpPr>
        <p:spPr>
          <a:xfrm>
            <a:off x="4232563" y="6055011"/>
            <a:ext cx="3726872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Major vessels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highlighted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enlargement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05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335" y="1797917"/>
            <a:ext cx="9303327" cy="886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Sørensen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–Dice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coefficient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used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measure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similarity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processed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images and the ground truth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ones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/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𝐷𝑆𝐶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4C0E7CF4-6138-001C-FC10-CCBA933C0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44511"/>
              </p:ext>
            </p:extLst>
          </p:nvPr>
        </p:nvGraphicFramePr>
        <p:xfrm>
          <a:off x="3225795" y="4271356"/>
          <a:ext cx="5740404" cy="147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70202">
                  <a:extLst>
                    <a:ext uri="{9D8B030D-6E8A-4147-A177-3AD203B41FA5}">
                      <a16:colId xmlns:a16="http://schemas.microsoft.com/office/drawing/2014/main" val="1405266701"/>
                    </a:ext>
                  </a:extLst>
                </a:gridCol>
                <a:gridCol w="2870202">
                  <a:extLst>
                    <a:ext uri="{9D8B030D-6E8A-4147-A177-3AD203B41FA5}">
                      <a16:colId xmlns:a16="http://schemas.microsoft.com/office/drawing/2014/main" val="2012895937"/>
                    </a:ext>
                  </a:extLst>
                </a:gridCol>
              </a:tblGrid>
              <a:tr h="1761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#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6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7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4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7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4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Observations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can be </a:t>
            </a:r>
            <a:r>
              <a:rPr lang="it-IT" dirty="0" err="1"/>
              <a:t>tested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«</a:t>
            </a:r>
            <a:r>
              <a:rPr lang="it-IT" dirty="0" err="1"/>
              <a:t>perfect</a:t>
            </a:r>
            <a:r>
              <a:rPr lang="it-IT" dirty="0"/>
              <a:t>»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owing</a:t>
            </a:r>
            <a:r>
              <a:rPr lang="it-IT" dirty="0"/>
              <a:t> to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exposed</a:t>
            </a:r>
            <a:r>
              <a:rPr lang="it-IT" dirty="0"/>
              <a:t> to.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Future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perspectives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research could further be explored by comparing different image processing methods.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598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070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it-IT" sz="3300" b="1" dirty="0">
                <a:latin typeface="Roboto" panose="02000000000000000000" pitchFamily="2" charset="0"/>
                <a:ea typeface="Roboto" panose="02000000000000000000" pitchFamily="2" charset="0"/>
              </a:rPr>
              <a:t>Images</a:t>
            </a:r>
          </a:p>
          <a:p>
            <a:r>
              <a:rPr lang="it-IT" sz="3000" dirty="0"/>
              <a:t>Figure 1: </a:t>
            </a:r>
            <a:r>
              <a:rPr lang="it-IT" sz="3000" dirty="0">
                <a:hlinkClick r:id="rId2"/>
              </a:rPr>
              <a:t>https://miro.medium.com/max/1038/1*4_jr47zotDptNG0Qyg7WSg.png</a:t>
            </a:r>
            <a:endParaRPr lang="it-IT" sz="3000" dirty="0"/>
          </a:p>
          <a:p>
            <a:r>
              <a:rPr lang="it-IT" sz="3000" dirty="0"/>
              <a:t>Figure 2: </a:t>
            </a:r>
            <a:r>
              <a:rPr lang="it-IT" sz="3000" dirty="0">
                <a:hlinkClick r:id="rId3"/>
              </a:rPr>
              <a:t>https://miro.medium.com/max/800/1*u3SAkFbIQHBC8hSifHUMeA.jpeg</a:t>
            </a:r>
            <a:endParaRPr lang="it-IT" sz="3000" dirty="0"/>
          </a:p>
          <a:p>
            <a:r>
              <a:rPr lang="it-IT" sz="3000" dirty="0"/>
              <a:t>Figure 3: https://upload.wikimedia.org/wikipedia/commons/7/73/Bison_restored_sm.jpg</a:t>
            </a:r>
          </a:p>
          <a:p>
            <a:r>
              <a:rPr lang="it-IT" sz="3000" dirty="0"/>
              <a:t>Figure 4: </a:t>
            </a:r>
            <a:r>
              <a:rPr lang="it-IT" sz="3000" dirty="0">
                <a:hlinkClick r:id="rId4"/>
              </a:rPr>
              <a:t>https://upload.wikimedia.org/wikipedia/commons/thumb/3/34/Example_of_adaptive_thresholding.png/800px-Example_of_adaptive_thresholding.png</a:t>
            </a:r>
            <a:endParaRPr lang="it-IT" sz="3000" dirty="0"/>
          </a:p>
          <a:p>
            <a:endParaRPr lang="it-IT" sz="2600" dirty="0"/>
          </a:p>
          <a:p>
            <a:pPr marL="0" indent="0">
              <a:buNone/>
            </a:pPr>
            <a:endParaRPr lang="it-IT" sz="2600" dirty="0"/>
          </a:p>
          <a:p>
            <a:endParaRPr lang="it-IT" sz="26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0993580" y="5749636"/>
            <a:ext cx="893619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8861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image processing?</a:t>
            </a:r>
          </a:p>
          <a:p>
            <a:pPr marL="0" indent="0">
              <a:buNone/>
            </a:pPr>
            <a:r>
              <a:rPr lang="it-IT" dirty="0"/>
              <a:t>Image processing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manipulation</a:t>
            </a:r>
            <a:r>
              <a:rPr lang="it-IT" dirty="0"/>
              <a:t> of an image with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extracting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information out of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2</a:t>
            </a:r>
          </a:p>
        </p:txBody>
      </p:sp>
      <p:pic>
        <p:nvPicPr>
          <p:cNvPr id="8" name="Picture 4" descr="Image detection, recognition and image classification with machine  learning. | by Renukasoni | AITS Journal | Medium">
            <a:extLst>
              <a:ext uri="{FF2B5EF4-FFF2-40B4-BE49-F238E27FC236}">
                <a16:creationId xmlns:a16="http://schemas.microsoft.com/office/drawing/2014/main" id="{7D73DACE-CD22-E51B-7AAE-AD01C7114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59"/>
          <a:stretch/>
        </p:blipFill>
        <p:spPr bwMode="auto">
          <a:xfrm>
            <a:off x="4935030" y="3647499"/>
            <a:ext cx="2147965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tina Blood Vessel Segmentation using UNET | by Saif Gazali | Medium">
            <a:extLst>
              <a:ext uri="{FF2B5EF4-FFF2-40B4-BE49-F238E27FC236}">
                <a16:creationId xmlns:a16="http://schemas.microsoft.com/office/drawing/2014/main" id="{EC289263-804C-AECF-C466-982F7DD1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7498"/>
            <a:ext cx="3706004" cy="174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Digital photograph restoration - Wikipedia">
            <a:extLst>
              <a:ext uri="{FF2B5EF4-FFF2-40B4-BE49-F238E27FC236}">
                <a16:creationId xmlns:a16="http://schemas.microsoft.com/office/drawing/2014/main" id="{AA3A41BA-F657-127F-7DF0-2246FDD4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5628"/>
          <a:stretch/>
        </p:blipFill>
        <p:spPr bwMode="auto">
          <a:xfrm>
            <a:off x="7473821" y="3647499"/>
            <a:ext cx="3920837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C96D5F-F282-A2D1-2BC8-F516D9CFD59A}"/>
              </a:ext>
            </a:extLst>
          </p:cNvPr>
          <p:cNvSpPr txBox="1">
            <a:spLocks/>
          </p:cNvSpPr>
          <p:nvPr/>
        </p:nvSpPr>
        <p:spPr>
          <a:xfrm>
            <a:off x="969818" y="5488363"/>
            <a:ext cx="10037618" cy="88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to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vessel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the retina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recognition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and image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classification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photograph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restoration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[3]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03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BB58B86-CD61-983E-F20B-3F80CC33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06" y="2131869"/>
            <a:ext cx="6891585" cy="40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3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94" y="1857944"/>
            <a:ext cx="8245610" cy="2079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goals of </a:t>
            </a:r>
            <a:r>
              <a:rPr lang="it-IT" dirty="0" err="1"/>
              <a:t>this</a:t>
            </a:r>
            <a:r>
              <a:rPr lang="it-IT" dirty="0"/>
              <a:t> work are the following: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Enhance</a:t>
            </a:r>
            <a:r>
              <a:rPr lang="it-IT" dirty="0"/>
              <a:t> the slices </a:t>
            </a:r>
            <a:r>
              <a:rPr lang="it-IT" dirty="0" err="1"/>
              <a:t>obtained</a:t>
            </a:r>
            <a:r>
              <a:rPr lang="it-IT" dirty="0"/>
              <a:t> from 3D models.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Segment</a:t>
            </a:r>
            <a:r>
              <a:rPr lang="it-IT" dirty="0"/>
              <a:t> the images.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/>
              <a:t>Select the major vessels and </a:t>
            </a:r>
            <a:r>
              <a:rPr lang="it-IT" dirty="0" err="1"/>
              <a:t>construct</a:t>
            </a:r>
            <a:r>
              <a:rPr lang="it-IT" dirty="0"/>
              <a:t> a 3D volume.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4</a:t>
            </a:r>
          </a:p>
        </p:txBody>
      </p:sp>
      <p:pic>
        <p:nvPicPr>
          <p:cNvPr id="3" name="Immagine 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947439B1-5DEE-2732-6E01-0CE5C8DB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3937714"/>
            <a:ext cx="2322384" cy="2078417"/>
          </a:xfrm>
          <a:prstGeom prst="rect">
            <a:avLst/>
          </a:prstGeom>
        </p:spPr>
      </p:pic>
      <p:pic>
        <p:nvPicPr>
          <p:cNvPr id="9" name="Immagine 8" descr="Immagine che contiene testo, pianta, conifera, albero&#10;&#10;Descrizione generata automaticamente">
            <a:extLst>
              <a:ext uri="{FF2B5EF4-FFF2-40B4-BE49-F238E27FC236}">
                <a16:creationId xmlns:a16="http://schemas.microsoft.com/office/drawing/2014/main" id="{BB1D2F7C-A6B7-4C77-1B70-8FCF1A47A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5290"/>
          <a:stretch/>
        </p:blipFill>
        <p:spPr>
          <a:xfrm>
            <a:off x="6095999" y="4240907"/>
            <a:ext cx="3102533" cy="177522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1A4E686-A7A9-571E-3F53-BE00362B3A9F}"/>
              </a:ext>
            </a:extLst>
          </p:cNvPr>
          <p:cNvSpPr txBox="1">
            <a:spLocks/>
          </p:cNvSpPr>
          <p:nvPr/>
        </p:nvSpPr>
        <p:spPr>
          <a:xfrm>
            <a:off x="3516465" y="6109381"/>
            <a:ext cx="4297949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initial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volume and the output.</a:t>
            </a:r>
          </a:p>
        </p:txBody>
      </p:sp>
    </p:spTree>
    <p:extLst>
      <p:ext uri="{BB962C8B-B14F-4D97-AF65-F5344CB8AC3E}">
        <p14:creationId xmlns:p14="http://schemas.microsoft.com/office/powerpoint/2010/main" val="26531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Procedure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777" y="1825625"/>
            <a:ext cx="7239001" cy="417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complete the objectives, the process is divided into steps.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MATLAB is the chosen programming language, because of its versatility and how well documented it is.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5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29E30B-6F9D-23C2-FF43-A2E4383E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65" y="1825625"/>
            <a:ext cx="1354498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491" cy="449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dataset includes twenty meta image medical format scans and their respective masks.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number of slices per volume and their quality is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additional scans were provided with additional ground truth tables, which are used to measure the quality of the results.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6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A3320398-0031-1C95-5A6E-8A1B00386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31082"/>
              </p:ext>
            </p:extLst>
          </p:nvPr>
        </p:nvGraphicFramePr>
        <p:xfrm>
          <a:off x="8616229" y="1825625"/>
          <a:ext cx="2737571" cy="271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5724360" imgH="5686560" progId="Paint.Picture">
                  <p:embed/>
                </p:oleObj>
              </mc:Choice>
              <mc:Fallback>
                <p:oleObj name="Immagine bitmap" r:id="rId2" imgW="5724360" imgH="56865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A3320398-0031-1C95-5A6E-8A1B00386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6229" y="1825625"/>
                        <a:ext cx="2737571" cy="271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BDA9AE6-7E14-108B-5AD0-8829B360F3B2}"/>
              </a:ext>
            </a:extLst>
          </p:cNvPr>
          <p:cNvSpPr txBox="1">
            <a:spLocks/>
          </p:cNvSpPr>
          <p:nvPr/>
        </p:nvSpPr>
        <p:spPr>
          <a:xfrm>
            <a:off x="8232414" y="4763474"/>
            <a:ext cx="3505200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slice of 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metaImage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325265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18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Preprocessing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slices are </a:t>
            </a:r>
            <a:r>
              <a:rPr lang="it-IT" dirty="0" err="1"/>
              <a:t>extracted</a:t>
            </a:r>
            <a:r>
              <a:rPr lang="it-IT" dirty="0"/>
              <a:t> and the </a:t>
            </a:r>
            <a:r>
              <a:rPr lang="it-IT" dirty="0" err="1"/>
              <a:t>precision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increased</a:t>
            </a:r>
            <a:r>
              <a:rPr lang="it-IT" dirty="0"/>
              <a:t> to double.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Then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masked</a:t>
            </a:r>
            <a:r>
              <a:rPr lang="it-IT" dirty="0"/>
              <a:t> with the </a:t>
            </a:r>
            <a:r>
              <a:rPr lang="it-IT" dirty="0" err="1"/>
              <a:t>provided</a:t>
            </a:r>
            <a:r>
              <a:rPr lang="it-IT" dirty="0"/>
              <a:t> </a:t>
            </a:r>
            <a:r>
              <a:rPr lang="it-IT" dirty="0" err="1"/>
              <a:t>masks</a:t>
            </a:r>
            <a:r>
              <a:rPr lang="it-IT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CLAHE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enhance</a:t>
            </a:r>
            <a:r>
              <a:rPr lang="it-IT" dirty="0"/>
              <a:t> the </a:t>
            </a:r>
            <a:r>
              <a:rPr lang="it-IT" dirty="0" err="1"/>
              <a:t>grayscale</a:t>
            </a:r>
            <a:r>
              <a:rPr lang="it-IT" dirty="0"/>
              <a:t> image.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7</a:t>
            </a:r>
          </a:p>
        </p:txBody>
      </p:sp>
      <p:pic>
        <p:nvPicPr>
          <p:cNvPr id="3" name="Immagine 2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6CE83A9A-583D-FA29-3CC8-C79D0F56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09" y="1825625"/>
            <a:ext cx="2639291" cy="2639291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2B79EF2-0538-2666-9121-B8E6B68BE508}"/>
              </a:ext>
            </a:extLst>
          </p:cNvPr>
          <p:cNvSpPr txBox="1">
            <a:spLocks/>
          </p:cNvSpPr>
          <p:nvPr/>
        </p:nvSpPr>
        <p:spPr>
          <a:xfrm>
            <a:off x="8281554" y="4683414"/>
            <a:ext cx="3505200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clusters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obtained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preprocessing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36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81" y="1825625"/>
            <a:ext cx="10702636" cy="4104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Contrast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-limited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Adaptive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Histogram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Equalization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(CLAHE)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8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C1FD58-3C03-5AC8-A71F-7C2163F6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553710"/>
            <a:ext cx="762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B372C18-019B-3176-62B0-3ED1D52F2D8F}"/>
              </a:ext>
            </a:extLst>
          </p:cNvPr>
          <p:cNvSpPr txBox="1">
            <a:spLocks/>
          </p:cNvSpPr>
          <p:nvPr/>
        </p:nvSpPr>
        <p:spPr>
          <a:xfrm>
            <a:off x="2957943" y="5280982"/>
            <a:ext cx="6276111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and CLAHE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compared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64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segmentation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A filter is built upon the average value of the grey intensity in the enhanced image.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Subsequently, the filter is bitwise subtracted from the enhanced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Otsu’s algorithm is applied to the byproduct of the subtraction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32727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618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Roboto</vt:lpstr>
      <vt:lpstr>Verdana</vt:lpstr>
      <vt:lpstr>Wingdings</vt:lpstr>
      <vt:lpstr>Tema di Office</vt:lpstr>
      <vt:lpstr>Immagine bitmap</vt:lpstr>
      <vt:lpstr>Vessel segmentation in computed scans of lungs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Vessel segmentation in computed scans of lungs</dc:title>
  <dc:creator>Giampiero Porfiri</dc:creator>
  <cp:lastModifiedBy>Giampiero Porfiri</cp:lastModifiedBy>
  <cp:revision>2</cp:revision>
  <dcterms:created xsi:type="dcterms:W3CDTF">2022-06-06T18:20:10Z</dcterms:created>
  <dcterms:modified xsi:type="dcterms:W3CDTF">2022-06-07T00:50:31Z</dcterms:modified>
</cp:coreProperties>
</file>